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8E9EA90C-C1BC-43A4-99C1-1B1F1192FE24}" type="datetimeFigureOut">
              <a:rPr lang="en-US" smtClean="0"/>
              <a:pPr/>
              <a:t>4/7/2020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11" name="Slide Number Placeholder 10"/>
          <p:cNvSpPr>
            <a:spLocks noGrp="1"/>
          </p:cNvSpPr>
          <p:nvPr>
            <p:ph type="sldNum" sz="quarter" idx="12"/>
          </p:nvPr>
        </p:nvSpPr>
        <p:spPr/>
        <p:txBody>
          <a:bodyPr/>
          <a:lstStyle>
            <a:extLst/>
          </a:lstStyle>
          <a:p>
            <a:fld id="{C4DAF7F0-C61A-4A93-B4E1-C762D60E586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E9EA90C-C1BC-43A4-99C1-1B1F1192FE24}" type="datetimeFigureOut">
              <a:rPr lang="en-US" smtClean="0"/>
              <a:pPr/>
              <a:t>4/7/2020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4DAF7F0-C61A-4A93-B4E1-C762D60E586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E9EA90C-C1BC-43A4-99C1-1B1F1192FE24}" type="datetimeFigureOut">
              <a:rPr lang="en-US" smtClean="0"/>
              <a:pPr/>
              <a:t>4/7/2020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4DAF7F0-C61A-4A93-B4E1-C762D60E586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E9EA90C-C1BC-43A4-99C1-1B1F1192FE24}" type="datetimeFigureOut">
              <a:rPr lang="en-US" smtClean="0"/>
              <a:pPr/>
              <a:t>4/7/2020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4DAF7F0-C61A-4A93-B4E1-C762D60E586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E9EA90C-C1BC-43A4-99C1-1B1F1192FE24}" type="datetimeFigureOut">
              <a:rPr lang="en-US" smtClean="0"/>
              <a:pPr/>
              <a:t>4/7/2020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4DAF7F0-C61A-4A93-B4E1-C762D60E586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E9EA90C-C1BC-43A4-99C1-1B1F1192FE24}" type="datetimeFigureOut">
              <a:rPr lang="en-US" smtClean="0"/>
              <a:pPr/>
              <a:t>4/7/2020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4DAF7F0-C61A-4A93-B4E1-C762D60E586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E9EA90C-C1BC-43A4-99C1-1B1F1192FE24}" type="datetimeFigureOut">
              <a:rPr lang="en-US" smtClean="0"/>
              <a:pPr/>
              <a:t>4/7/2020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C4DAF7F0-C61A-4A93-B4E1-C762D60E586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E9EA90C-C1BC-43A4-99C1-1B1F1192FE24}" type="datetimeFigureOut">
              <a:rPr lang="en-US" smtClean="0"/>
              <a:pPr/>
              <a:t>4/7/2020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C4DAF7F0-C61A-4A93-B4E1-C762D60E586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8E9EA90C-C1BC-43A4-99C1-1B1F1192FE24}" type="datetimeFigureOut">
              <a:rPr lang="en-US" smtClean="0"/>
              <a:pPr/>
              <a:t>4/7/2020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C4DAF7F0-C61A-4A93-B4E1-C762D60E586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E9EA90C-C1BC-43A4-99C1-1B1F1192FE24}" type="datetimeFigureOut">
              <a:rPr lang="en-US" smtClean="0"/>
              <a:pPr/>
              <a:t>4/7/2020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4DAF7F0-C61A-4A93-B4E1-C762D60E586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E9EA90C-C1BC-43A4-99C1-1B1F1192FE24}" type="datetimeFigureOut">
              <a:rPr lang="en-US" smtClean="0"/>
              <a:pPr/>
              <a:t>4/7/2020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4DAF7F0-C61A-4A93-B4E1-C762D60E586C}" type="slidenum">
              <a:rPr lang="en-US" smtClean="0"/>
              <a:pPr/>
              <a:t>‹#›</a:t>
            </a:fld>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8E9EA90C-C1BC-43A4-99C1-1B1F1192FE24}" type="datetimeFigureOut">
              <a:rPr lang="en-US" smtClean="0"/>
              <a:pPr/>
              <a:t>4/7/2020</a:t>
            </a:fld>
            <a:endParaRPr lang="en-US"/>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C4DAF7F0-C61A-4A93-B4E1-C762D60E586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28800"/>
            <a:ext cx="7772400" cy="1470025"/>
          </a:xfrm>
        </p:spPr>
        <p:txBody>
          <a:bodyPr/>
          <a:lstStyle/>
          <a:p>
            <a:r>
              <a:rPr lang="en-US" dirty="0" smtClean="0"/>
              <a:t>Open Education Resources (OER)</a:t>
            </a:r>
            <a:endParaRPr lang="en-US" dirty="0"/>
          </a:p>
        </p:txBody>
      </p:sp>
      <p:sp>
        <p:nvSpPr>
          <p:cNvPr id="3" name="Subtitle 2"/>
          <p:cNvSpPr>
            <a:spLocks noGrp="1"/>
          </p:cNvSpPr>
          <p:nvPr>
            <p:ph type="subTitle" idx="1"/>
          </p:nvPr>
        </p:nvSpPr>
        <p:spPr>
          <a:xfrm>
            <a:off x="4800600" y="4572000"/>
            <a:ext cx="3048000" cy="914400"/>
          </a:xfrm>
        </p:spPr>
        <p:txBody>
          <a:bodyPr>
            <a:noAutofit/>
          </a:bodyPr>
          <a:lstStyle/>
          <a:p>
            <a:pPr algn="l"/>
            <a:endParaRPr lang="en-US" sz="3200" b="1" dirty="0">
              <a:solidFill>
                <a:schemeClr val="accent6">
                  <a:lumMod val="7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OER based on Nature/ Format -</a:t>
            </a:r>
            <a:endParaRPr lang="en-US" dirty="0"/>
          </a:p>
        </p:txBody>
      </p:sp>
      <p:sp>
        <p:nvSpPr>
          <p:cNvPr id="3" name="Content Placeholder 2"/>
          <p:cNvSpPr>
            <a:spLocks noGrp="1"/>
          </p:cNvSpPr>
          <p:nvPr>
            <p:ph idx="1"/>
          </p:nvPr>
        </p:nvSpPr>
        <p:spPr/>
        <p:txBody>
          <a:bodyPr/>
          <a:lstStyle/>
          <a:p>
            <a:r>
              <a:rPr lang="en-US" dirty="0" smtClean="0"/>
              <a:t>Reading materials</a:t>
            </a:r>
          </a:p>
          <a:p>
            <a:r>
              <a:rPr lang="en-US" dirty="0" smtClean="0"/>
              <a:t>Text/Units</a:t>
            </a:r>
          </a:p>
          <a:p>
            <a:r>
              <a:rPr lang="en-US" dirty="0" smtClean="0"/>
              <a:t>Modular Course</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0"/>
            <a:ext cx="8183880" cy="1051560"/>
          </a:xfrm>
        </p:spPr>
        <p:txBody>
          <a:bodyPr>
            <a:normAutofit fontScale="90000"/>
          </a:bodyPr>
          <a:lstStyle/>
          <a:p>
            <a:r>
              <a:rPr lang="en-US" dirty="0" smtClean="0"/>
              <a:t>What are Open Educational Resources?</a:t>
            </a:r>
            <a:endParaRPr lang="en-US" dirty="0"/>
          </a:p>
        </p:txBody>
      </p:sp>
      <p:sp>
        <p:nvSpPr>
          <p:cNvPr id="3" name="Content Placeholder 2"/>
          <p:cNvSpPr>
            <a:spLocks noGrp="1"/>
          </p:cNvSpPr>
          <p:nvPr>
            <p:ph idx="1"/>
          </p:nvPr>
        </p:nvSpPr>
        <p:spPr>
          <a:xfrm>
            <a:off x="502920" y="533400"/>
            <a:ext cx="8183880" cy="4651248"/>
          </a:xfrm>
        </p:spPr>
        <p:txBody>
          <a:bodyPr>
            <a:normAutofit/>
          </a:bodyPr>
          <a:lstStyle/>
          <a:p>
            <a:r>
              <a:rPr lang="en-US" dirty="0" smtClean="0"/>
              <a:t>Shared content and resources</a:t>
            </a:r>
          </a:p>
          <a:p>
            <a:pPr lvl="1">
              <a:buFont typeface="Wingdings" pitchFamily="2" charset="2"/>
              <a:buChar char="q"/>
            </a:pPr>
            <a:r>
              <a:rPr lang="en-US" dirty="0" smtClean="0"/>
              <a:t>Full courses</a:t>
            </a:r>
          </a:p>
          <a:p>
            <a:pPr lvl="1">
              <a:buFont typeface="Wingdings" pitchFamily="2" charset="2"/>
              <a:buChar char="q"/>
            </a:pPr>
            <a:r>
              <a:rPr lang="en-US" dirty="0" smtClean="0"/>
              <a:t>Textbooks</a:t>
            </a:r>
          </a:p>
          <a:p>
            <a:pPr lvl="1">
              <a:buFont typeface="Wingdings" pitchFamily="2" charset="2"/>
              <a:buChar char="q"/>
            </a:pPr>
            <a:r>
              <a:rPr lang="en-US" dirty="0" smtClean="0"/>
              <a:t>Modules</a:t>
            </a:r>
          </a:p>
          <a:p>
            <a:pPr lvl="1">
              <a:buFont typeface="Wingdings" pitchFamily="2" charset="2"/>
              <a:buChar char="q"/>
            </a:pPr>
            <a:r>
              <a:rPr lang="en-US" dirty="0" smtClean="0"/>
              <a:t>Lessons/lesson plans</a:t>
            </a:r>
          </a:p>
          <a:p>
            <a:pPr lvl="1">
              <a:buFont typeface="Wingdings" pitchFamily="2" charset="2"/>
              <a:buChar char="q"/>
            </a:pPr>
            <a:r>
              <a:rPr lang="en-US" dirty="0" smtClean="0"/>
              <a:t>Tests</a:t>
            </a:r>
          </a:p>
          <a:p>
            <a:pPr lvl="1">
              <a:buFont typeface="Wingdings" pitchFamily="2" charset="2"/>
              <a:buChar char="q"/>
            </a:pPr>
            <a:r>
              <a:rPr lang="en-US" dirty="0" smtClean="0"/>
              <a:t>Videos</a:t>
            </a:r>
          </a:p>
          <a:p>
            <a:pPr lvl="1">
              <a:buFont typeface="Wingdings" pitchFamily="2" charset="2"/>
              <a:buChar char="q"/>
            </a:pPr>
            <a:r>
              <a:rPr lang="en-US" dirty="0" smtClean="0"/>
              <a:t>Supplemental study materials</a:t>
            </a:r>
          </a:p>
          <a:p>
            <a:pPr lvl="1">
              <a:buFont typeface="Wingdings" pitchFamily="2" charset="2"/>
              <a:buChar char="q"/>
            </a:pPr>
            <a:r>
              <a:rPr lang="en-US" dirty="0" smtClean="0"/>
              <a:t>Software</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867400"/>
            <a:ext cx="8183880" cy="701040"/>
          </a:xfrm>
        </p:spPr>
        <p:txBody>
          <a:bodyPr/>
          <a:lstStyle/>
          <a:p>
            <a:r>
              <a:rPr lang="en-US" dirty="0" smtClean="0"/>
              <a:t>Advantages</a:t>
            </a:r>
            <a:endParaRPr lang="en-US" dirty="0"/>
          </a:p>
        </p:txBody>
      </p:sp>
      <p:sp>
        <p:nvSpPr>
          <p:cNvPr id="3" name="Content Placeholder 2"/>
          <p:cNvSpPr>
            <a:spLocks noGrp="1"/>
          </p:cNvSpPr>
          <p:nvPr>
            <p:ph idx="1"/>
          </p:nvPr>
        </p:nvSpPr>
        <p:spPr>
          <a:xfrm>
            <a:off x="502920" y="530352"/>
            <a:ext cx="8183880" cy="5413248"/>
          </a:xfrm>
        </p:spPr>
        <p:txBody>
          <a:bodyPr>
            <a:normAutofit fontScale="85000" lnSpcReduction="10000"/>
          </a:bodyPr>
          <a:lstStyle/>
          <a:p>
            <a:r>
              <a:rPr lang="en-US" dirty="0" smtClean="0"/>
              <a:t>Cost savings on Textbooks</a:t>
            </a:r>
          </a:p>
          <a:p>
            <a:pPr lvl="1">
              <a:buFont typeface="Wingdings" pitchFamily="2" charset="2"/>
              <a:buChar char="Ø"/>
            </a:pPr>
            <a:r>
              <a:rPr lang="en-US" dirty="0" smtClean="0"/>
              <a:t>Levels the field for disadvantaged students</a:t>
            </a:r>
          </a:p>
          <a:p>
            <a:pPr lvl="1">
              <a:buFont typeface="Wingdings" pitchFamily="2" charset="2"/>
              <a:buChar char="Ø"/>
            </a:pPr>
            <a:r>
              <a:rPr lang="en-US" dirty="0" smtClean="0"/>
              <a:t>Promotes sustainability</a:t>
            </a:r>
          </a:p>
          <a:p>
            <a:r>
              <a:rPr lang="en-US" dirty="0" smtClean="0"/>
              <a:t>Resource Rich</a:t>
            </a:r>
          </a:p>
          <a:p>
            <a:pPr lvl="1">
              <a:buFont typeface="Wingdings" pitchFamily="2" charset="2"/>
              <a:buChar char="Ø"/>
            </a:pPr>
            <a:r>
              <a:rPr lang="en-US" dirty="0" smtClean="0"/>
              <a:t>Access to leading experts worldwide</a:t>
            </a:r>
          </a:p>
          <a:p>
            <a:pPr lvl="1">
              <a:buFont typeface="Wingdings" pitchFamily="2" charset="2"/>
              <a:buChar char="Ø"/>
            </a:pPr>
            <a:r>
              <a:rPr lang="en-US" dirty="0" smtClean="0"/>
              <a:t>Experience/incorporate diversity of views</a:t>
            </a:r>
          </a:p>
          <a:p>
            <a:r>
              <a:rPr lang="en-US" dirty="0" smtClean="0"/>
              <a:t>Flexibility</a:t>
            </a:r>
          </a:p>
          <a:p>
            <a:r>
              <a:rPr lang="en-US" dirty="0" smtClean="0"/>
              <a:t>Customize curriculum and instructional design</a:t>
            </a:r>
          </a:p>
          <a:p>
            <a:r>
              <a:rPr lang="en-US" dirty="0" smtClean="0"/>
              <a:t>Quickly incorporate important updates(STEM)</a:t>
            </a:r>
          </a:p>
          <a:p>
            <a:r>
              <a:rPr lang="en-US" dirty="0" smtClean="0"/>
              <a:t>OER classes make higher education available to more populations not just paying populations</a:t>
            </a:r>
          </a:p>
          <a:p>
            <a:r>
              <a:rPr lang="en-US" dirty="0" smtClean="0"/>
              <a:t>OER can provide better quality education by enhancing quality of classes by other users</a:t>
            </a:r>
          </a:p>
          <a:p>
            <a:r>
              <a:rPr lang="en-US" dirty="0" smtClean="0"/>
              <a:t>OER authors have more control over how</a:t>
            </a:r>
          </a:p>
          <a:p>
            <a:r>
              <a:rPr lang="en-US" dirty="0" smtClean="0"/>
              <a:t>their creations can be used</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a:t>
            </a:r>
            <a:endParaRPr lang="en-US" dirty="0"/>
          </a:p>
        </p:txBody>
      </p:sp>
      <p:sp>
        <p:nvSpPr>
          <p:cNvPr id="3" name="Content Placeholder 2"/>
          <p:cNvSpPr>
            <a:spLocks noGrp="1"/>
          </p:cNvSpPr>
          <p:nvPr>
            <p:ph idx="1"/>
          </p:nvPr>
        </p:nvSpPr>
        <p:spPr/>
        <p:txBody>
          <a:bodyPr/>
          <a:lstStyle/>
          <a:p>
            <a:r>
              <a:rPr lang="en-US" dirty="0" smtClean="0"/>
              <a:t>Universal Design for Learning (UDL)</a:t>
            </a:r>
          </a:p>
          <a:p>
            <a:pPr lvl="1">
              <a:buFont typeface="Wingdings" pitchFamily="2" charset="2"/>
              <a:buChar char="Ø"/>
            </a:pPr>
            <a:r>
              <a:rPr lang="en-US" dirty="0" smtClean="0"/>
              <a:t>Accommodate disabilities</a:t>
            </a:r>
          </a:p>
          <a:p>
            <a:pPr lvl="1">
              <a:buFont typeface="Wingdings" pitchFamily="2" charset="2"/>
              <a:buChar char="Ø"/>
            </a:pPr>
            <a:r>
              <a:rPr lang="en-US" dirty="0" smtClean="0"/>
              <a:t>Address learning styles</a:t>
            </a:r>
          </a:p>
          <a:p>
            <a:pPr lvl="1">
              <a:buFont typeface="Wingdings" pitchFamily="2" charset="2"/>
              <a:buChar char="Ø"/>
            </a:pPr>
            <a:r>
              <a:rPr lang="en-US" dirty="0" smtClean="0"/>
              <a:t>Foster engagement</a:t>
            </a:r>
          </a:p>
          <a:p>
            <a:r>
              <a:rPr lang="en-US" dirty="0" smtClean="0"/>
              <a:t>More research is available and accessible to larger populations</a:t>
            </a:r>
          </a:p>
          <a:p>
            <a:pPr marL="265176" lvl="1" indent="-265176">
              <a:buSzPct val="80000"/>
              <a:buFont typeface="Wingdings 2"/>
              <a:buChar char=""/>
            </a:pPr>
            <a:r>
              <a:rPr lang="en-US" dirty="0" smtClean="0"/>
              <a:t>Integrate current, relevant, authentic content OER authors can get a license for their work</a:t>
            </a:r>
          </a:p>
          <a:p>
            <a:endParaRPr lang="en-US"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Disadvantages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Complications in Curriculum Development</a:t>
            </a:r>
          </a:p>
          <a:p>
            <a:pPr lvl="1">
              <a:buFont typeface="Wingdings" pitchFamily="2" charset="2"/>
              <a:buChar char="Ø"/>
            </a:pPr>
            <a:r>
              <a:rPr lang="en-US" dirty="0" smtClean="0"/>
              <a:t>Volume of material to evaluate/validate</a:t>
            </a:r>
          </a:p>
          <a:p>
            <a:pPr lvl="1">
              <a:buFont typeface="Wingdings" pitchFamily="2" charset="2"/>
              <a:buChar char="Ø"/>
            </a:pPr>
            <a:r>
              <a:rPr lang="en-US" dirty="0" smtClean="0"/>
              <a:t>Lack of funds/compensation</a:t>
            </a:r>
          </a:p>
          <a:p>
            <a:pPr lvl="1">
              <a:buFont typeface="Wingdings" pitchFamily="2" charset="2"/>
              <a:buChar char="Ø"/>
            </a:pPr>
            <a:r>
              <a:rPr lang="en-US" dirty="0" smtClean="0"/>
              <a:t>No responsibility to update original materials</a:t>
            </a:r>
          </a:p>
          <a:p>
            <a:pPr lvl="1">
              <a:buFont typeface="Wingdings" pitchFamily="2" charset="2"/>
              <a:buChar char="Ø"/>
            </a:pPr>
            <a:r>
              <a:rPr lang="en-US" dirty="0" smtClean="0"/>
              <a:t>No process to notify users of updates/changes to foundation materials</a:t>
            </a:r>
          </a:p>
          <a:p>
            <a:r>
              <a:rPr lang="en-US" dirty="0" smtClean="0"/>
              <a:t>Attribution Issues</a:t>
            </a:r>
          </a:p>
          <a:p>
            <a:pPr lvl="1">
              <a:buFont typeface="Wingdings" pitchFamily="2" charset="2"/>
              <a:buChar char="Ø"/>
            </a:pPr>
            <a:r>
              <a:rPr lang="en-US" dirty="0" smtClean="0"/>
              <a:t>Lack of knowledge on open licensing process</a:t>
            </a:r>
          </a:p>
          <a:p>
            <a:pPr lvl="1">
              <a:buFont typeface="Wingdings" pitchFamily="2" charset="2"/>
              <a:buChar char="Ø"/>
            </a:pPr>
            <a:r>
              <a:rPr lang="en-US" dirty="0" smtClean="0"/>
              <a:t>Materials improperly cited</a:t>
            </a:r>
          </a:p>
          <a:p>
            <a:pPr lvl="1">
              <a:buFont typeface="Wingdings" pitchFamily="2" charset="2"/>
              <a:buChar char="Ø"/>
            </a:pPr>
            <a:r>
              <a:rPr lang="en-US" dirty="0" smtClean="0"/>
              <a:t>Inadvertent copyright violation</a:t>
            </a:r>
          </a:p>
          <a:p>
            <a:r>
              <a:rPr lang="en-US" dirty="0" smtClean="0"/>
              <a:t>More populations maybe less likely to pay for college learning if it is free on-line</a:t>
            </a:r>
          </a:p>
          <a:p>
            <a:r>
              <a:rPr lang="en-US" dirty="0" smtClean="0"/>
              <a:t>Not all populations have access to computers thus only populations with computers can have access to OER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943600"/>
            <a:ext cx="8183880" cy="624840"/>
          </a:xfrm>
        </p:spPr>
        <p:txBody>
          <a:bodyPr>
            <a:normAutofit fontScale="90000"/>
          </a:bodyPr>
          <a:lstStyle/>
          <a:p>
            <a:r>
              <a:rPr lang="en-US" dirty="0" smtClean="0"/>
              <a:t>Continue…</a:t>
            </a:r>
            <a:endParaRPr lang="en-US" dirty="0"/>
          </a:p>
        </p:txBody>
      </p:sp>
      <p:sp>
        <p:nvSpPr>
          <p:cNvPr id="3" name="Content Placeholder 2"/>
          <p:cNvSpPr>
            <a:spLocks noGrp="1"/>
          </p:cNvSpPr>
          <p:nvPr>
            <p:ph idx="1"/>
          </p:nvPr>
        </p:nvSpPr>
        <p:spPr>
          <a:xfrm>
            <a:off x="502920" y="530352"/>
            <a:ext cx="8183880" cy="5337048"/>
          </a:xfrm>
        </p:spPr>
        <p:txBody>
          <a:bodyPr>
            <a:normAutofit fontScale="92500" lnSpcReduction="10000"/>
          </a:bodyPr>
          <a:lstStyle/>
          <a:p>
            <a:r>
              <a:rPr lang="en-US" dirty="0" smtClean="0"/>
              <a:t>Authors who do not update their resources can allow resources to become outdated</a:t>
            </a:r>
          </a:p>
          <a:p>
            <a:r>
              <a:rPr lang="en-US" dirty="0" smtClean="0"/>
              <a:t>Too many restrictions on resources</a:t>
            </a:r>
          </a:p>
          <a:p>
            <a:r>
              <a:rPr lang="en-US" dirty="0" smtClean="0"/>
              <a:t>Licensing process can slow down presenting</a:t>
            </a:r>
          </a:p>
          <a:p>
            <a:r>
              <a:rPr lang="en-US" dirty="0" smtClean="0"/>
              <a:t>on-line materials.</a:t>
            </a:r>
          </a:p>
          <a:p>
            <a:r>
              <a:rPr lang="en-US" dirty="0" smtClean="0"/>
              <a:t>Slow/limited Conversion to OER Participation</a:t>
            </a:r>
          </a:p>
          <a:p>
            <a:pPr lvl="1">
              <a:buFont typeface="Wingdings" pitchFamily="2" charset="2"/>
              <a:buChar char="Ø"/>
            </a:pPr>
            <a:r>
              <a:rPr lang="en-US" dirty="0" smtClean="0"/>
              <a:t>Resistance to Change</a:t>
            </a:r>
          </a:p>
          <a:p>
            <a:pPr lvl="1">
              <a:buFont typeface="Wingdings" pitchFamily="2" charset="2"/>
              <a:buChar char="Ø"/>
            </a:pPr>
            <a:r>
              <a:rPr lang="en-US" dirty="0" smtClean="0"/>
              <a:t>Fear of loss of right-to-benefit</a:t>
            </a:r>
          </a:p>
          <a:p>
            <a:pPr lvl="1">
              <a:buFont typeface="Wingdings" pitchFamily="2" charset="2"/>
              <a:buChar char="Ø"/>
            </a:pPr>
            <a:r>
              <a:rPr lang="en-US" dirty="0" smtClean="0"/>
              <a:t>No mechanism to revoke permission</a:t>
            </a:r>
          </a:p>
          <a:p>
            <a:pPr lvl="1">
              <a:buFont typeface="Wingdings" pitchFamily="2" charset="2"/>
              <a:buChar char="Ø"/>
            </a:pPr>
            <a:r>
              <a:rPr lang="en-US" dirty="0" smtClean="0"/>
              <a:t>Discomfort with technology</a:t>
            </a:r>
          </a:p>
          <a:p>
            <a:r>
              <a:rPr lang="en-US" dirty="0" smtClean="0"/>
              <a:t>Student Access to Technology</a:t>
            </a:r>
          </a:p>
          <a:p>
            <a:pPr lvl="1">
              <a:buFont typeface="Wingdings" pitchFamily="2" charset="2"/>
              <a:buChar char="Ø"/>
            </a:pPr>
            <a:r>
              <a:rPr lang="en-US" dirty="0" smtClean="0"/>
              <a:t>Disadvantaged student population</a:t>
            </a:r>
          </a:p>
          <a:p>
            <a:pPr lvl="1">
              <a:buFont typeface="Wingdings" pitchFamily="2" charset="2"/>
              <a:buChar char="Ø"/>
            </a:pPr>
            <a:r>
              <a:rPr lang="en-US" dirty="0" smtClean="0"/>
              <a:t>Digital down-and-out</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486400"/>
            <a:ext cx="8183880" cy="914400"/>
          </a:xfrm>
        </p:spPr>
        <p:txBody>
          <a:bodyPr>
            <a:normAutofit fontScale="90000"/>
          </a:bodyPr>
          <a:lstStyle/>
          <a:p>
            <a:r>
              <a:rPr lang="en-US" dirty="0" smtClean="0"/>
              <a:t>Most frequently cited reasons for using OER</a:t>
            </a:r>
            <a:endParaRPr lang="en-US" dirty="0"/>
          </a:p>
        </p:txBody>
      </p:sp>
      <p:sp>
        <p:nvSpPr>
          <p:cNvPr id="3" name="Content Placeholder 2"/>
          <p:cNvSpPr>
            <a:spLocks noGrp="1"/>
          </p:cNvSpPr>
          <p:nvPr>
            <p:ph idx="1"/>
          </p:nvPr>
        </p:nvSpPr>
        <p:spPr>
          <a:xfrm>
            <a:off x="502920" y="1295400"/>
            <a:ext cx="8183880" cy="3810000"/>
          </a:xfrm>
        </p:spPr>
        <p:txBody>
          <a:bodyPr/>
          <a:lstStyle/>
          <a:p>
            <a:r>
              <a:rPr lang="en-US" dirty="0" smtClean="0"/>
              <a:t>To enhance professional development (28%)</a:t>
            </a:r>
          </a:p>
          <a:p>
            <a:r>
              <a:rPr lang="en-US" dirty="0" smtClean="0"/>
              <a:t>To provide electronic learning material to students (35%)</a:t>
            </a:r>
          </a:p>
          <a:p>
            <a:r>
              <a:rPr lang="en-US" dirty="0" smtClean="0"/>
              <a:t>To prepare for teaching (52%)</a:t>
            </a:r>
          </a:p>
          <a:p>
            <a:r>
              <a:rPr lang="en-US" dirty="0" smtClean="0"/>
              <a:t>To supplement existing content (59%)</a:t>
            </a:r>
          </a:p>
          <a:p>
            <a:r>
              <a:rPr lang="en-US" dirty="0" smtClean="0"/>
              <a:t>For ideas and inspiration (67%)</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a:t>
            </a:r>
            <a:r>
              <a:rPr lang="en-US" dirty="0" err="1" smtClean="0"/>
              <a:t>Edducation</a:t>
            </a:r>
            <a:endParaRPr lang="en-US" dirty="0"/>
          </a:p>
        </p:txBody>
      </p:sp>
      <p:sp>
        <p:nvSpPr>
          <p:cNvPr id="3" name="Content Placeholder 2"/>
          <p:cNvSpPr>
            <a:spLocks noGrp="1"/>
          </p:cNvSpPr>
          <p:nvPr>
            <p:ph idx="1"/>
          </p:nvPr>
        </p:nvSpPr>
        <p:spPr/>
        <p:txBody>
          <a:bodyPr/>
          <a:lstStyle/>
          <a:p>
            <a:r>
              <a:rPr lang="en-US" dirty="0" smtClean="0"/>
              <a:t>A growing body of shared educational resources built on the principle that;</a:t>
            </a:r>
          </a:p>
          <a:p>
            <a:pPr marL="514350" indent="-514350">
              <a:buFont typeface="+mj-lt"/>
              <a:buAutoNum type="arabicPeriod"/>
            </a:pPr>
            <a:r>
              <a:rPr lang="en-US" dirty="0" smtClean="0"/>
              <a:t>	Today’s technology makes it possible to share information and knowledge around the world.</a:t>
            </a:r>
          </a:p>
          <a:p>
            <a:pPr marL="514350" indent="-514350">
              <a:buFont typeface="+mj-lt"/>
              <a:buAutoNum type="arabicPeriod"/>
            </a:pPr>
            <a:r>
              <a:rPr lang="en-US" dirty="0" smtClean="0"/>
              <a:t>It is in the interest of human development to share information and education as mush and as widely as possible.</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183880" cy="777240"/>
          </a:xfrm>
        </p:spPr>
        <p:txBody>
          <a:bodyPr/>
          <a:lstStyle/>
          <a:p>
            <a:r>
              <a:rPr lang="en-US" dirty="0" smtClean="0"/>
              <a:t>Open Educational Resources</a:t>
            </a:r>
            <a:endParaRPr lang="en-US" dirty="0"/>
          </a:p>
        </p:txBody>
      </p:sp>
      <p:sp>
        <p:nvSpPr>
          <p:cNvPr id="3" name="Content Placeholder 2"/>
          <p:cNvSpPr>
            <a:spLocks noGrp="1"/>
          </p:cNvSpPr>
          <p:nvPr>
            <p:ph idx="1"/>
          </p:nvPr>
        </p:nvSpPr>
        <p:spPr>
          <a:xfrm>
            <a:off x="304800" y="304800"/>
            <a:ext cx="8534400" cy="5257800"/>
          </a:xfrm>
        </p:spPr>
        <p:txBody>
          <a:bodyPr>
            <a:noAutofit/>
          </a:bodyPr>
          <a:lstStyle/>
          <a:p>
            <a:r>
              <a:rPr lang="en-US" dirty="0" smtClean="0">
                <a:latin typeface="Times New Roman" pitchFamily="18" charset="0"/>
                <a:cs typeface="Times New Roman" pitchFamily="18" charset="0"/>
              </a:rPr>
              <a:t>Open educational or learning resources are “teaching, learning and research materials in any medium, digital or otherwise, that reside in the public domain or have been released under an open license that permits no-cost access, use, adaptation and  redistribution by others with no or limited restrictions”.</a:t>
            </a:r>
          </a:p>
          <a:p>
            <a:r>
              <a:rPr lang="en-US" dirty="0" smtClean="0">
                <a:latin typeface="Times New Roman" pitchFamily="18" charset="0"/>
                <a:cs typeface="Times New Roman" pitchFamily="18" charset="0"/>
              </a:rPr>
              <a:t>The resource is shared under an open license or resides in the public domain.</a:t>
            </a:r>
          </a:p>
          <a:p>
            <a:r>
              <a:rPr lang="en-US" dirty="0" smtClean="0">
                <a:latin typeface="Times New Roman" pitchFamily="18" charset="0"/>
                <a:cs typeface="Times New Roman" pitchFamily="18" charset="0"/>
              </a:rPr>
              <a:t>Any educational resources, which are openly available for use by educators and students, without an accompanying need to pay royalties or license fees.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800600"/>
            <a:ext cx="8183880" cy="1051560"/>
          </a:xfrm>
        </p:spPr>
        <p:txBody>
          <a:bodyPr/>
          <a:lstStyle/>
          <a:p>
            <a:r>
              <a:rPr lang="en-US" dirty="0" smtClean="0"/>
              <a:t>Value Principles of OER</a:t>
            </a:r>
            <a:endParaRPr lang="en-US" dirty="0"/>
          </a:p>
        </p:txBody>
      </p:sp>
      <p:sp>
        <p:nvSpPr>
          <p:cNvPr id="3" name="Content Placeholder 2"/>
          <p:cNvSpPr>
            <a:spLocks noGrp="1"/>
          </p:cNvSpPr>
          <p:nvPr>
            <p:ph idx="1"/>
          </p:nvPr>
        </p:nvSpPr>
        <p:spPr>
          <a:xfrm>
            <a:off x="502920" y="530352"/>
            <a:ext cx="8183880" cy="3889248"/>
          </a:xfrm>
        </p:spPr>
        <p:txBody>
          <a:bodyPr/>
          <a:lstStyle/>
          <a:p>
            <a:r>
              <a:rPr lang="en-US" dirty="0" smtClean="0"/>
              <a:t>Open Access, Open Source</a:t>
            </a:r>
          </a:p>
          <a:p>
            <a:r>
              <a:rPr lang="en-US" dirty="0" smtClean="0"/>
              <a:t>The 4Rs</a:t>
            </a:r>
          </a:p>
          <a:p>
            <a:pPr marL="571500" indent="-571500">
              <a:buFont typeface="+mj-lt"/>
              <a:buAutoNum type="romanLcPeriod"/>
            </a:pPr>
            <a:r>
              <a:rPr lang="en-US" dirty="0" smtClean="0"/>
              <a:t>Reuse</a:t>
            </a:r>
          </a:p>
          <a:p>
            <a:pPr marL="571500" indent="-571500">
              <a:buFont typeface="+mj-lt"/>
              <a:buAutoNum type="romanLcPeriod"/>
            </a:pPr>
            <a:r>
              <a:rPr lang="en-US" dirty="0" smtClean="0"/>
              <a:t>Revise</a:t>
            </a:r>
          </a:p>
          <a:p>
            <a:pPr marL="571500" indent="-571500">
              <a:buFont typeface="+mj-lt"/>
              <a:buAutoNum type="romanLcPeriod"/>
            </a:pPr>
            <a:r>
              <a:rPr lang="en-US" dirty="0" smtClean="0"/>
              <a:t>Remix</a:t>
            </a:r>
          </a:p>
          <a:p>
            <a:pPr marL="571500" indent="-571500">
              <a:buFont typeface="+mj-lt"/>
              <a:buAutoNum type="romanLcPeriod"/>
            </a:pPr>
            <a:r>
              <a:rPr lang="en-US" dirty="0" smtClean="0"/>
              <a:t>redistribute</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183880" cy="822960"/>
          </a:xfrm>
        </p:spPr>
        <p:txBody>
          <a:bodyPr/>
          <a:lstStyle/>
          <a:p>
            <a:r>
              <a:rPr lang="en-US" dirty="0" smtClean="0"/>
              <a:t>Types of OER</a:t>
            </a:r>
            <a:endParaRPr lang="en-US" dirty="0"/>
          </a:p>
        </p:txBody>
      </p:sp>
      <p:sp>
        <p:nvSpPr>
          <p:cNvPr id="3" name="Content Placeholder 2"/>
          <p:cNvSpPr>
            <a:spLocks noGrp="1"/>
          </p:cNvSpPr>
          <p:nvPr>
            <p:ph idx="1"/>
          </p:nvPr>
        </p:nvSpPr>
        <p:spPr>
          <a:xfrm>
            <a:off x="502920" y="381000"/>
            <a:ext cx="8183880" cy="4648200"/>
          </a:xfrm>
        </p:spPr>
        <p:txBody>
          <a:bodyPr>
            <a:normAutofit fontScale="85000" lnSpcReduction="20000"/>
          </a:bodyPr>
          <a:lstStyle/>
          <a:p>
            <a:r>
              <a:rPr lang="en-US" dirty="0" smtClean="0"/>
              <a:t>OER based on;</a:t>
            </a:r>
          </a:p>
          <a:p>
            <a:r>
              <a:rPr lang="en-US" dirty="0" smtClean="0"/>
              <a:t>   Media</a:t>
            </a:r>
          </a:p>
          <a:p>
            <a:pPr marL="514350" indent="-514350">
              <a:buFont typeface="+mj-lt"/>
              <a:buAutoNum type="alphaLcPeriod"/>
            </a:pPr>
            <a:r>
              <a:rPr lang="en-US" dirty="0" smtClean="0"/>
              <a:t>Text/ Print</a:t>
            </a:r>
          </a:p>
          <a:p>
            <a:pPr marL="514350" indent="-514350">
              <a:buFont typeface="+mj-lt"/>
              <a:buAutoNum type="alphaLcPeriod"/>
            </a:pPr>
            <a:r>
              <a:rPr lang="en-US" dirty="0" smtClean="0"/>
              <a:t>Visual/ Photograph</a:t>
            </a:r>
          </a:p>
          <a:p>
            <a:pPr marL="514350" indent="-514350">
              <a:buFont typeface="+mj-lt"/>
              <a:buAutoNum type="alphaLcPeriod"/>
            </a:pPr>
            <a:r>
              <a:rPr lang="en-US" dirty="0" smtClean="0"/>
              <a:t>Audio</a:t>
            </a:r>
          </a:p>
          <a:p>
            <a:pPr marL="514350" indent="-514350">
              <a:buFont typeface="+mj-lt"/>
              <a:buAutoNum type="alphaLcPeriod"/>
            </a:pPr>
            <a:r>
              <a:rPr lang="en-US" dirty="0" smtClean="0"/>
              <a:t>Video/ Audio-Visual</a:t>
            </a:r>
          </a:p>
          <a:p>
            <a:pPr marL="514350" indent="-514350">
              <a:buFont typeface="+mj-lt"/>
              <a:buAutoNum type="alphaLcPeriod"/>
            </a:pPr>
            <a:r>
              <a:rPr lang="en-US" dirty="0" smtClean="0"/>
              <a:t>Animation</a:t>
            </a:r>
          </a:p>
          <a:p>
            <a:pPr marL="514350" indent="-514350"/>
            <a:r>
              <a:rPr lang="en-US" dirty="0" smtClean="0"/>
              <a:t>Courses</a:t>
            </a:r>
          </a:p>
          <a:p>
            <a:pPr marL="514350" indent="-514350"/>
            <a:r>
              <a:rPr lang="en-US" dirty="0" smtClean="0"/>
              <a:t>Course materials</a:t>
            </a:r>
          </a:p>
          <a:p>
            <a:pPr marL="514350" indent="-514350"/>
            <a:r>
              <a:rPr lang="en-US" dirty="0" smtClean="0"/>
              <a:t>Course modules</a:t>
            </a:r>
          </a:p>
          <a:p>
            <a:pPr marL="514350" indent="-514350"/>
            <a:r>
              <a:rPr lang="en-US" dirty="0" smtClean="0"/>
              <a:t>Learning objects</a:t>
            </a:r>
          </a:p>
          <a:p>
            <a:pPr marL="514350" indent="-514350"/>
            <a:r>
              <a:rPr lang="en-US" dirty="0" smtClean="0"/>
              <a:t>Collections</a:t>
            </a:r>
          </a:p>
          <a:p>
            <a:pPr marL="514350" indent="-514350"/>
            <a:r>
              <a:rPr lang="en-US" dirty="0" smtClean="0"/>
              <a:t>journals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648200"/>
            <a:ext cx="8183880" cy="1051560"/>
          </a:xfrm>
        </p:spPr>
        <p:txBody>
          <a:bodyPr/>
          <a:lstStyle/>
          <a:p>
            <a:r>
              <a:rPr lang="en-US" dirty="0" smtClean="0"/>
              <a:t>OER based on Quality -</a:t>
            </a:r>
            <a:endParaRPr lang="en-US" dirty="0"/>
          </a:p>
        </p:txBody>
      </p:sp>
      <p:sp>
        <p:nvSpPr>
          <p:cNvPr id="3" name="Content Placeholder 2"/>
          <p:cNvSpPr>
            <a:spLocks noGrp="1"/>
          </p:cNvSpPr>
          <p:nvPr>
            <p:ph idx="1"/>
          </p:nvPr>
        </p:nvSpPr>
        <p:spPr>
          <a:xfrm>
            <a:off x="502920" y="1676400"/>
            <a:ext cx="8183880" cy="3041904"/>
          </a:xfrm>
        </p:spPr>
        <p:txBody>
          <a:bodyPr/>
          <a:lstStyle/>
          <a:p>
            <a:r>
              <a:rPr lang="en-US" dirty="0" smtClean="0"/>
              <a:t>self- published</a:t>
            </a:r>
          </a:p>
          <a:p>
            <a:r>
              <a:rPr lang="en-US" dirty="0" smtClean="0"/>
              <a:t>Reviewed</a:t>
            </a:r>
          </a:p>
          <a:p>
            <a:r>
              <a:rPr lang="en-US" dirty="0" smtClean="0"/>
              <a:t>Peer- reviewed</a:t>
            </a:r>
          </a:p>
          <a:p>
            <a:r>
              <a:rPr lang="en-US" dirty="0" smtClean="0"/>
              <a:t>Option of post- review</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960120"/>
          </a:xfrm>
        </p:spPr>
        <p:txBody>
          <a:bodyPr/>
          <a:lstStyle/>
          <a:p>
            <a:r>
              <a:rPr lang="en-US" dirty="0" smtClean="0"/>
              <a:t>ORE based on Authorship</a:t>
            </a:r>
            <a:endParaRPr lang="en-US" dirty="0"/>
          </a:p>
        </p:txBody>
      </p:sp>
      <p:sp>
        <p:nvSpPr>
          <p:cNvPr id="3" name="Content Placeholder 2"/>
          <p:cNvSpPr>
            <a:spLocks noGrp="1"/>
          </p:cNvSpPr>
          <p:nvPr>
            <p:ph idx="1"/>
          </p:nvPr>
        </p:nvSpPr>
        <p:spPr>
          <a:xfrm>
            <a:off x="609600" y="1981200"/>
            <a:ext cx="8183880" cy="2356104"/>
          </a:xfrm>
        </p:spPr>
        <p:txBody>
          <a:bodyPr/>
          <a:lstStyle/>
          <a:p>
            <a:r>
              <a:rPr lang="en-US" dirty="0" smtClean="0"/>
              <a:t>Individual</a:t>
            </a:r>
          </a:p>
          <a:p>
            <a:r>
              <a:rPr lang="en-US" dirty="0" smtClean="0"/>
              <a:t>Open authoring</a:t>
            </a:r>
          </a:p>
          <a:p>
            <a:r>
              <a:rPr lang="en-US" dirty="0" smtClean="0"/>
              <a:t>Collaboration work</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OER based on Presentation-</a:t>
            </a:r>
            <a:endParaRPr lang="en-US" dirty="0"/>
          </a:p>
        </p:txBody>
      </p:sp>
      <p:sp>
        <p:nvSpPr>
          <p:cNvPr id="3" name="Content Placeholder 2"/>
          <p:cNvSpPr>
            <a:spLocks noGrp="1"/>
          </p:cNvSpPr>
          <p:nvPr>
            <p:ph idx="1"/>
          </p:nvPr>
        </p:nvSpPr>
        <p:spPr/>
        <p:txBody>
          <a:bodyPr/>
          <a:lstStyle/>
          <a:p>
            <a:r>
              <a:rPr lang="en-US" dirty="0" smtClean="0"/>
              <a:t>Slide sharing</a:t>
            </a:r>
          </a:p>
          <a:p>
            <a:r>
              <a:rPr lang="en-US" dirty="0" smtClean="0"/>
              <a:t>Class presentation</a:t>
            </a:r>
          </a:p>
          <a:p>
            <a:r>
              <a:rPr lang="en-US" dirty="0" smtClean="0"/>
              <a:t>E-content presentation for OER</a:t>
            </a:r>
          </a:p>
          <a:p>
            <a:r>
              <a:rPr lang="en-US" dirty="0" smtClean="0"/>
              <a:t>Formal public presentations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OER based on Licensing-</a:t>
            </a:r>
            <a:endParaRPr lang="en-US" dirty="0"/>
          </a:p>
        </p:txBody>
      </p:sp>
      <p:sp>
        <p:nvSpPr>
          <p:cNvPr id="3" name="Content Placeholder 2"/>
          <p:cNvSpPr>
            <a:spLocks noGrp="1"/>
          </p:cNvSpPr>
          <p:nvPr>
            <p:ph idx="1"/>
          </p:nvPr>
        </p:nvSpPr>
        <p:spPr>
          <a:xfrm>
            <a:off x="502920" y="1905000"/>
            <a:ext cx="8183880" cy="2813304"/>
          </a:xfrm>
        </p:spPr>
        <p:txBody>
          <a:bodyPr/>
          <a:lstStyle/>
          <a:p>
            <a:r>
              <a:rPr lang="en-US" dirty="0" smtClean="0"/>
              <a:t>Copyright protected</a:t>
            </a:r>
          </a:p>
          <a:p>
            <a:r>
              <a:rPr lang="en-US" dirty="0" smtClean="0"/>
              <a:t> Creative Commons</a:t>
            </a:r>
          </a:p>
          <a:p>
            <a:r>
              <a:rPr lang="en-US" dirty="0" smtClean="0"/>
              <a:t> Public Domain</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74</TotalTime>
  <Words>541</Words>
  <Application>Microsoft Office PowerPoint</Application>
  <PresentationFormat>On-screen Show (4:3)</PresentationFormat>
  <Paragraphs>114</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Aspect</vt:lpstr>
      <vt:lpstr>Open Education Resources (OER)</vt:lpstr>
      <vt:lpstr>Open Edducation</vt:lpstr>
      <vt:lpstr>Open Educational Resources</vt:lpstr>
      <vt:lpstr>Value Principles of OER</vt:lpstr>
      <vt:lpstr>Types of OER</vt:lpstr>
      <vt:lpstr>OER based on Quality -</vt:lpstr>
      <vt:lpstr>ORE based on Authorship</vt:lpstr>
      <vt:lpstr>OER based on Presentation-</vt:lpstr>
      <vt:lpstr>OER based on Licensing-</vt:lpstr>
      <vt:lpstr>OER based on Nature/ Format -</vt:lpstr>
      <vt:lpstr>What are Open Educational Resources?</vt:lpstr>
      <vt:lpstr>Advantages</vt:lpstr>
      <vt:lpstr>Continue…</vt:lpstr>
      <vt:lpstr>Disadvantages</vt:lpstr>
      <vt:lpstr>Continue…</vt:lpstr>
      <vt:lpstr>Most frequently cited reasons for using OER</vt:lpstr>
    </vt:vector>
  </TitlesOfParts>
  <Company>by adguard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Education Resources (OER)</dc:title>
  <dc:creator>ApnaITcenter</dc:creator>
  <cp:lastModifiedBy>IUBRYK</cp:lastModifiedBy>
  <cp:revision>10</cp:revision>
  <dcterms:created xsi:type="dcterms:W3CDTF">2020-04-04T10:33:55Z</dcterms:created>
  <dcterms:modified xsi:type="dcterms:W3CDTF">2020-04-07T15:24:06Z</dcterms:modified>
</cp:coreProperties>
</file>